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3"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varScale="1">
        <p:scale>
          <a:sx n="64" d="100"/>
          <a:sy n="64" d="100"/>
        </p:scale>
        <p:origin x="-148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07-01-2017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7DF813-FCCA-4C66-B437-7EE8432E6629}" type="slidenum">
              <a:rPr lang="en-IN" smtClean="0"/>
              <a:pPr/>
              <a:t>1</a:t>
            </a:fld>
            <a:endParaRPr lang="en-IN"/>
          </a:p>
        </p:txBody>
      </p:sp>
    </p:spTree>
    <p:extLst>
      <p:ext uri="{BB962C8B-B14F-4D97-AF65-F5344CB8AC3E}">
        <p14:creationId xmlns:p14="http://schemas.microsoft.com/office/powerpoint/2010/main" val="1021213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extLst>
      <p:ext uri="{BB962C8B-B14F-4D97-AF65-F5344CB8AC3E}">
        <p14:creationId xmlns:p14="http://schemas.microsoft.com/office/powerpoint/2010/main" val="3120681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Arrow Connector 12"/>
          <p:cNvCxnSpPr/>
          <p:nvPr/>
        </p:nvCxnSpPr>
        <p:spPr>
          <a:xfrm flipV="1">
            <a:off x="8208963" y="7400925"/>
            <a:ext cx="400050" cy="866775"/>
          </a:xfrm>
          <a:prstGeom prst="straightConnector1">
            <a:avLst/>
          </a:prstGeom>
          <a:ln w="25400">
            <a:solidFill>
              <a:srgbClr val="FFFF00"/>
            </a:solidFill>
            <a:tailEnd type="arrow"/>
          </a:ln>
        </p:spPr>
        <p:style>
          <a:lnRef idx="1">
            <a:schemeClr val="accent6"/>
          </a:lnRef>
          <a:fillRef idx="0">
            <a:schemeClr val="accent6"/>
          </a:fillRef>
          <a:effectRef idx="0">
            <a:schemeClr val="accent6"/>
          </a:effectRef>
          <a:fontRef idx="minor">
            <a:schemeClr val="tx1"/>
          </a:fontRef>
        </p:style>
      </p:cxnSp>
      <p:sp>
        <p:nvSpPr>
          <p:cNvPr id="14" name="TextBox 10"/>
          <p:cNvSpPr txBox="1"/>
          <p:nvPr/>
        </p:nvSpPr>
        <p:spPr>
          <a:xfrm>
            <a:off x="7285038" y="8191500"/>
            <a:ext cx="2686050" cy="26828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a:solidFill>
                  <a:srgbClr val="FFFF00"/>
                </a:solidFill>
              </a:rPr>
              <a:t>SINGLE</a:t>
            </a:r>
            <a:r>
              <a:rPr lang="en-US" sz="800" b="1" baseline="0">
                <a:solidFill>
                  <a:srgbClr val="FFFF00"/>
                </a:solidFill>
              </a:rPr>
              <a:t> TOOL  IMPLEMENTED FOR GROOVING AND FACING</a:t>
            </a:r>
            <a:endParaRPr lang="en-US" sz="800" b="1">
              <a:solidFill>
                <a:srgbClr val="FFFF00"/>
              </a:solidFill>
            </a:endParaRPr>
          </a:p>
        </p:txBody>
      </p:sp>
      <p:pic>
        <p:nvPicPr>
          <p:cNvPr id="88"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274" y="404664"/>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9" name="Straight Connector 88"/>
          <p:cNvCxnSpPr/>
          <p:nvPr/>
        </p:nvCxnSpPr>
        <p:spPr>
          <a:xfrm>
            <a:off x="117349" y="6657256"/>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Rectangle 40"/>
          <p:cNvSpPr>
            <a:spLocks noChangeArrowheads="1"/>
          </p:cNvSpPr>
          <p:nvPr/>
        </p:nvSpPr>
        <p:spPr bwMode="auto">
          <a:xfrm>
            <a:off x="3170113" y="1018456"/>
            <a:ext cx="5786437" cy="381000"/>
          </a:xfrm>
          <a:prstGeom prst="rect">
            <a:avLst/>
          </a:prstGeom>
          <a:noFill/>
          <a:ln w="9525">
            <a:solidFill>
              <a:schemeClr val="tx1"/>
            </a:solidFill>
            <a:miter lim="800000"/>
            <a:headEnd/>
            <a:tailEnd/>
          </a:ln>
        </p:spPr>
        <p:txBody>
          <a:bodyPr wrap="none"/>
          <a:lstStyle/>
          <a:p>
            <a:pPr>
              <a:defRPr/>
            </a:pPr>
            <a:r>
              <a:rPr lang="en-US" sz="1050" b="1" dirty="0" smtClean="0">
                <a:solidFill>
                  <a:srgbClr val="0033CC"/>
                </a:solidFill>
                <a:latin typeface="Calibri" pitchFamily="34" charset="0"/>
                <a:cs typeface="Calibri" pitchFamily="34" charset="0"/>
              </a:rPr>
              <a:t>IDEA: Provide Gard on coolant tank</a:t>
            </a:r>
            <a:endParaRPr lang="en-US" altLang="en-US" sz="1050" dirty="0">
              <a:latin typeface="Calibri" pitchFamily="34" charset="0"/>
              <a:cs typeface="Calibri" pitchFamily="34" charset="0"/>
            </a:endParaRPr>
          </a:p>
        </p:txBody>
      </p:sp>
      <p:sp>
        <p:nvSpPr>
          <p:cNvPr id="91" name="Rectangle 2"/>
          <p:cNvSpPr>
            <a:spLocks noChangeArrowheads="1"/>
          </p:cNvSpPr>
          <p:nvPr/>
        </p:nvSpPr>
        <p:spPr bwMode="auto">
          <a:xfrm>
            <a:off x="123699" y="332656"/>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2" name="Rectangle 3"/>
          <p:cNvSpPr>
            <a:spLocks noChangeArrowheads="1"/>
          </p:cNvSpPr>
          <p:nvPr/>
        </p:nvSpPr>
        <p:spPr bwMode="auto">
          <a:xfrm>
            <a:off x="123699" y="332656"/>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3" name="Rectangle 4"/>
          <p:cNvSpPr>
            <a:spLocks noChangeArrowheads="1"/>
          </p:cNvSpPr>
          <p:nvPr/>
        </p:nvSpPr>
        <p:spPr bwMode="auto">
          <a:xfrm>
            <a:off x="1571500" y="332656"/>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94" name="Rectangle 5"/>
          <p:cNvSpPr>
            <a:spLocks noChangeArrowheads="1"/>
          </p:cNvSpPr>
          <p:nvPr/>
        </p:nvSpPr>
        <p:spPr bwMode="auto">
          <a:xfrm>
            <a:off x="1571500" y="485056"/>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Achiever</a:t>
            </a:r>
          </a:p>
        </p:txBody>
      </p:sp>
      <p:sp>
        <p:nvSpPr>
          <p:cNvPr id="95" name="Rectangle 6"/>
          <p:cNvSpPr>
            <a:spLocks noChangeArrowheads="1"/>
          </p:cNvSpPr>
          <p:nvPr/>
        </p:nvSpPr>
        <p:spPr bwMode="auto">
          <a:xfrm>
            <a:off x="1571500" y="637456"/>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 </a:t>
            </a:r>
            <a:r>
              <a:rPr lang="en-US" sz="1050" dirty="0">
                <a:solidFill>
                  <a:prstClr val="black"/>
                </a:solidFill>
                <a:latin typeface="Calibri" pitchFamily="34" charset="0"/>
                <a:cs typeface="Calibri" pitchFamily="34" charset="0"/>
              </a:rPr>
              <a:t>MACHINE  SHOP</a:t>
            </a:r>
          </a:p>
        </p:txBody>
      </p:sp>
      <p:sp>
        <p:nvSpPr>
          <p:cNvPr id="96" name="Rectangle 7"/>
          <p:cNvSpPr>
            <a:spLocks noChangeArrowheads="1"/>
          </p:cNvSpPr>
          <p:nvPr/>
        </p:nvSpPr>
        <p:spPr bwMode="auto">
          <a:xfrm>
            <a:off x="117349" y="789856"/>
            <a:ext cx="1143000"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r>
              <a:rPr lang="en-US" sz="1050" b="1" dirty="0" smtClean="0">
                <a:solidFill>
                  <a:srgbClr val="0033CC"/>
                </a:solidFill>
                <a:latin typeface="Calibri" pitchFamily="34" charset="0"/>
                <a:cs typeface="Calibri" pitchFamily="34" charset="0"/>
              </a:rPr>
              <a:t>A105 FL WT</a:t>
            </a:r>
            <a:endParaRPr lang="en-US" sz="1050" dirty="0">
              <a:latin typeface="Calibri" pitchFamily="34" charset="0"/>
              <a:cs typeface="Calibri" pitchFamily="34" charset="0"/>
            </a:endParaRPr>
          </a:p>
        </p:txBody>
      </p:sp>
      <p:sp>
        <p:nvSpPr>
          <p:cNvPr id="97" name="Rectangle 8"/>
          <p:cNvSpPr>
            <a:spLocks noChangeArrowheads="1"/>
          </p:cNvSpPr>
          <p:nvPr/>
        </p:nvSpPr>
        <p:spPr bwMode="auto">
          <a:xfrm>
            <a:off x="1266700" y="789856"/>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r>
              <a:rPr lang="en-US" sz="1050" b="1" dirty="0" smtClean="0">
                <a:solidFill>
                  <a:srgbClr val="0033CC"/>
                </a:solidFill>
                <a:latin typeface="Calibri" pitchFamily="34" charset="0"/>
                <a:cs typeface="Calibri" pitchFamily="34" charset="0"/>
              </a:rPr>
              <a:t>NAME</a:t>
            </a:r>
            <a:endParaRPr lang="en-US" sz="1050" dirty="0">
              <a:latin typeface="Calibri" pitchFamily="34" charset="0"/>
              <a:cs typeface="Calibri" pitchFamily="34" charset="0"/>
            </a:endParaRPr>
          </a:p>
        </p:txBody>
      </p:sp>
      <p:sp>
        <p:nvSpPr>
          <p:cNvPr id="98" name="Rectangle 9"/>
          <p:cNvSpPr>
            <a:spLocks noChangeArrowheads="1"/>
          </p:cNvSpPr>
          <p:nvPr/>
        </p:nvSpPr>
        <p:spPr bwMode="auto">
          <a:xfrm>
            <a:off x="3551112" y="332656"/>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99" name="Rectangle 10"/>
          <p:cNvSpPr>
            <a:spLocks noChangeArrowheads="1"/>
          </p:cNvSpPr>
          <p:nvPr/>
        </p:nvSpPr>
        <p:spPr bwMode="auto">
          <a:xfrm>
            <a:off x="3551112" y="485056"/>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100" name="Rectangle 11"/>
          <p:cNvSpPr>
            <a:spLocks noChangeArrowheads="1"/>
          </p:cNvSpPr>
          <p:nvPr/>
        </p:nvSpPr>
        <p:spPr bwMode="auto">
          <a:xfrm>
            <a:off x="3551112" y="637456"/>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101" name="Rectangle 12"/>
          <p:cNvSpPr>
            <a:spLocks noChangeArrowheads="1"/>
          </p:cNvSpPr>
          <p:nvPr/>
        </p:nvSpPr>
        <p:spPr bwMode="auto">
          <a:xfrm>
            <a:off x="3170113" y="789856"/>
            <a:ext cx="3121025"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a:t>
            </a:r>
            <a:r>
              <a:rPr lang="en-US" sz="1050" b="1" dirty="0" smtClean="0">
                <a:solidFill>
                  <a:srgbClr val="0033CC"/>
                </a:solidFill>
                <a:latin typeface="Calibri" pitchFamily="34" charset="0"/>
                <a:cs typeface="Calibri" pitchFamily="34" charset="0"/>
              </a:rPr>
              <a:t>STAGE</a:t>
            </a:r>
            <a:endParaRPr lang="en-US" sz="1050" dirty="0">
              <a:latin typeface="Calibri" pitchFamily="34" charset="0"/>
              <a:cs typeface="Calibri" pitchFamily="34" charset="0"/>
            </a:endParaRPr>
          </a:p>
        </p:txBody>
      </p:sp>
      <p:sp>
        <p:nvSpPr>
          <p:cNvPr id="102" name="Rectangle 13"/>
          <p:cNvSpPr>
            <a:spLocks noChangeArrowheads="1"/>
          </p:cNvSpPr>
          <p:nvPr/>
        </p:nvSpPr>
        <p:spPr bwMode="auto">
          <a:xfrm>
            <a:off x="6291137" y="789856"/>
            <a:ext cx="2665412" cy="228600"/>
          </a:xfrm>
          <a:prstGeom prst="rect">
            <a:avLst/>
          </a:prstGeom>
          <a:noFill/>
          <a:ln w="9525">
            <a:solidFill>
              <a:schemeClr val="tx1"/>
            </a:solidFill>
            <a:miter lim="800000"/>
            <a:headEnd/>
            <a:tailEnd/>
          </a:ln>
          <a:extLst/>
        </p:spPr>
        <p:txBody>
          <a:bodyPr wrap="none" anchor="ctr"/>
          <a:lstStyle/>
          <a:p>
            <a:pPr>
              <a:defRPr/>
            </a:pPr>
            <a:r>
              <a:rPr lang="en-US" sz="1050" b="1" dirty="0" smtClean="0">
                <a:solidFill>
                  <a:srgbClr val="0033CC"/>
                </a:solidFill>
                <a:latin typeface="Calibri" pitchFamily="34" charset="0"/>
                <a:cs typeface="Calibri" pitchFamily="34" charset="0"/>
              </a:rPr>
              <a:t>OPERATION</a:t>
            </a:r>
            <a:endParaRPr lang="en-US" sz="1050" dirty="0">
              <a:latin typeface="Calibri" pitchFamily="34" charset="0"/>
              <a:cs typeface="Calibri" pitchFamily="34" charset="0"/>
            </a:endParaRPr>
          </a:p>
        </p:txBody>
      </p:sp>
      <p:sp>
        <p:nvSpPr>
          <p:cNvPr id="103" name="Rectangle 14"/>
          <p:cNvSpPr>
            <a:spLocks noChangeArrowheads="1"/>
          </p:cNvSpPr>
          <p:nvPr/>
        </p:nvSpPr>
        <p:spPr bwMode="auto">
          <a:xfrm>
            <a:off x="4768724" y="332656"/>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104" name="Rectangle 15"/>
          <p:cNvSpPr>
            <a:spLocks noChangeArrowheads="1"/>
          </p:cNvSpPr>
          <p:nvPr/>
        </p:nvSpPr>
        <p:spPr bwMode="auto">
          <a:xfrm>
            <a:off x="7205537" y="332656"/>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05" name="WordArt 16"/>
          <p:cNvSpPr>
            <a:spLocks noChangeArrowheads="1" noChangeShapeType="1" noTextEdit="1"/>
          </p:cNvSpPr>
          <p:nvPr/>
        </p:nvSpPr>
        <p:spPr bwMode="auto">
          <a:xfrm>
            <a:off x="7281737" y="408857"/>
            <a:ext cx="1598612" cy="271463"/>
          </a:xfrm>
          <a:prstGeom prst="rect">
            <a:avLst/>
          </a:prstGeom>
        </p:spPr>
        <p:txBody>
          <a:bodyPr wrap="none" fromWordArt="1">
            <a:prstTxWarp prst="textPlain">
              <a:avLst>
                <a:gd name="adj" fmla="val 50000"/>
              </a:avLst>
            </a:prstTxWarp>
          </a:bodyPr>
          <a:lstStyle/>
          <a:p>
            <a:pPr algn="ctr"/>
            <a:r>
              <a:rPr lang="en-US" sz="1050" kern="10">
                <a:ln w="9525">
                  <a:solidFill>
                    <a:srgbClr val="000000"/>
                  </a:solidFill>
                  <a:round/>
                  <a:headEnd/>
                  <a:tailEnd/>
                </a:ln>
                <a:solidFill>
                  <a:srgbClr val="1F497D"/>
                </a:solidFill>
                <a:latin typeface="Calibri" panose="020F0502020204030204" pitchFamily="34" charset="0"/>
              </a:rPr>
              <a:t>KAIZEN  IDEA SHEET</a:t>
            </a:r>
          </a:p>
        </p:txBody>
      </p:sp>
      <p:sp>
        <p:nvSpPr>
          <p:cNvPr id="106" name="Rectangle 17"/>
          <p:cNvSpPr>
            <a:spLocks noChangeArrowheads="1"/>
          </p:cNvSpPr>
          <p:nvPr/>
        </p:nvSpPr>
        <p:spPr bwMode="auto">
          <a:xfrm>
            <a:off x="5073524" y="332656"/>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107" name="Rectangle 18"/>
          <p:cNvSpPr>
            <a:spLocks noChangeArrowheads="1"/>
          </p:cNvSpPr>
          <p:nvPr/>
        </p:nvSpPr>
        <p:spPr bwMode="auto">
          <a:xfrm>
            <a:off x="5378324" y="332656"/>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108" name="Rectangle 19"/>
          <p:cNvSpPr>
            <a:spLocks noChangeArrowheads="1"/>
          </p:cNvSpPr>
          <p:nvPr/>
        </p:nvSpPr>
        <p:spPr bwMode="auto">
          <a:xfrm>
            <a:off x="5683125" y="332656"/>
            <a:ext cx="303213"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109" name="Rectangle 20"/>
          <p:cNvSpPr>
            <a:spLocks noChangeArrowheads="1"/>
          </p:cNvSpPr>
          <p:nvPr/>
        </p:nvSpPr>
        <p:spPr bwMode="auto">
          <a:xfrm>
            <a:off x="5986337" y="332656"/>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110" name="Rectangle 21"/>
          <p:cNvSpPr>
            <a:spLocks noChangeArrowheads="1"/>
          </p:cNvSpPr>
          <p:nvPr/>
        </p:nvSpPr>
        <p:spPr bwMode="auto">
          <a:xfrm>
            <a:off x="6291137" y="332656"/>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111" name="Rectangle 22"/>
          <p:cNvSpPr>
            <a:spLocks noChangeArrowheads="1"/>
          </p:cNvSpPr>
          <p:nvPr/>
        </p:nvSpPr>
        <p:spPr bwMode="auto">
          <a:xfrm>
            <a:off x="6595937" y="332656"/>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112" name="Rectangle 23"/>
          <p:cNvSpPr>
            <a:spLocks noChangeArrowheads="1"/>
          </p:cNvSpPr>
          <p:nvPr/>
        </p:nvSpPr>
        <p:spPr bwMode="auto">
          <a:xfrm>
            <a:off x="6900737" y="332656"/>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113" name="Rectangle 24"/>
          <p:cNvSpPr>
            <a:spLocks noChangeArrowheads="1"/>
          </p:cNvSpPr>
          <p:nvPr/>
        </p:nvSpPr>
        <p:spPr bwMode="auto">
          <a:xfrm>
            <a:off x="4768724" y="485056"/>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4" name="Rectangle 25"/>
          <p:cNvSpPr>
            <a:spLocks noChangeArrowheads="1"/>
          </p:cNvSpPr>
          <p:nvPr/>
        </p:nvSpPr>
        <p:spPr bwMode="auto">
          <a:xfrm>
            <a:off x="5073524" y="485056"/>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5" name="Rectangle 26"/>
          <p:cNvSpPr>
            <a:spLocks noChangeArrowheads="1"/>
          </p:cNvSpPr>
          <p:nvPr/>
        </p:nvSpPr>
        <p:spPr bwMode="auto">
          <a:xfrm>
            <a:off x="5378324" y="485056"/>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6" name="Rectangle 27"/>
          <p:cNvSpPr>
            <a:spLocks noChangeArrowheads="1"/>
          </p:cNvSpPr>
          <p:nvPr/>
        </p:nvSpPr>
        <p:spPr bwMode="auto">
          <a:xfrm>
            <a:off x="5683125" y="485056"/>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7" name="Rectangle 28"/>
          <p:cNvSpPr>
            <a:spLocks noChangeArrowheads="1"/>
          </p:cNvSpPr>
          <p:nvPr/>
        </p:nvSpPr>
        <p:spPr bwMode="auto">
          <a:xfrm>
            <a:off x="5986337" y="485056"/>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8" name="Rectangle 29"/>
          <p:cNvSpPr>
            <a:spLocks noChangeArrowheads="1"/>
          </p:cNvSpPr>
          <p:nvPr/>
        </p:nvSpPr>
        <p:spPr bwMode="auto">
          <a:xfrm>
            <a:off x="6291137" y="485056"/>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9" name="Rectangle 30"/>
          <p:cNvSpPr>
            <a:spLocks noChangeArrowheads="1"/>
          </p:cNvSpPr>
          <p:nvPr/>
        </p:nvSpPr>
        <p:spPr bwMode="auto">
          <a:xfrm>
            <a:off x="6595937" y="485056"/>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0" name="Rectangle 31"/>
          <p:cNvSpPr>
            <a:spLocks noChangeArrowheads="1"/>
          </p:cNvSpPr>
          <p:nvPr/>
        </p:nvSpPr>
        <p:spPr bwMode="auto">
          <a:xfrm>
            <a:off x="6900737" y="485056"/>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1" name="Rectangle 32"/>
          <p:cNvSpPr>
            <a:spLocks noChangeArrowheads="1"/>
          </p:cNvSpPr>
          <p:nvPr/>
        </p:nvSpPr>
        <p:spPr bwMode="auto">
          <a:xfrm>
            <a:off x="4768724" y="637456"/>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122" name="Rectangle 33"/>
          <p:cNvSpPr>
            <a:spLocks noChangeArrowheads="1"/>
          </p:cNvSpPr>
          <p:nvPr/>
        </p:nvSpPr>
        <p:spPr bwMode="auto">
          <a:xfrm>
            <a:off x="5073524" y="637456"/>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123" name="Rectangle 34"/>
          <p:cNvSpPr>
            <a:spLocks noChangeArrowheads="1"/>
          </p:cNvSpPr>
          <p:nvPr/>
        </p:nvSpPr>
        <p:spPr bwMode="auto">
          <a:xfrm>
            <a:off x="5378324" y="637456"/>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a:t>
            </a:r>
          </a:p>
        </p:txBody>
      </p:sp>
      <p:sp>
        <p:nvSpPr>
          <p:cNvPr id="124" name="Rectangle 35"/>
          <p:cNvSpPr>
            <a:spLocks noChangeArrowheads="1"/>
          </p:cNvSpPr>
          <p:nvPr/>
        </p:nvSpPr>
        <p:spPr bwMode="auto">
          <a:xfrm>
            <a:off x="5986337" y="637456"/>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125" name="Rectangle 36"/>
          <p:cNvSpPr>
            <a:spLocks noChangeArrowheads="1"/>
          </p:cNvSpPr>
          <p:nvPr/>
        </p:nvSpPr>
        <p:spPr bwMode="auto">
          <a:xfrm>
            <a:off x="6291137" y="637456"/>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126" name="Rectangle 37"/>
          <p:cNvSpPr>
            <a:spLocks noChangeArrowheads="1"/>
          </p:cNvSpPr>
          <p:nvPr/>
        </p:nvSpPr>
        <p:spPr bwMode="auto">
          <a:xfrm>
            <a:off x="6595937" y="637456"/>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127" name="Rectangle 38"/>
          <p:cNvSpPr>
            <a:spLocks noChangeArrowheads="1"/>
          </p:cNvSpPr>
          <p:nvPr/>
        </p:nvSpPr>
        <p:spPr bwMode="auto">
          <a:xfrm>
            <a:off x="6900737" y="637456"/>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28" name="Rectangle 39"/>
          <p:cNvSpPr>
            <a:spLocks noChangeArrowheads="1"/>
          </p:cNvSpPr>
          <p:nvPr/>
        </p:nvSpPr>
        <p:spPr bwMode="auto">
          <a:xfrm>
            <a:off x="123700" y="1018456"/>
            <a:ext cx="3046413"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cs typeface="Arial" charset="0"/>
              </a:rPr>
              <a:t>KAIZEN </a:t>
            </a:r>
            <a:r>
              <a:rPr lang="en-US" altLang="en-US" sz="1050" b="1" dirty="0" smtClean="0">
                <a:solidFill>
                  <a:srgbClr val="0000CC"/>
                </a:solidFill>
                <a:latin typeface="Calibri" pitchFamily="34" charset="0"/>
                <a:cs typeface="Arial" charset="0"/>
              </a:rPr>
              <a:t>THEME : To eliminate coolant leakage</a:t>
            </a:r>
            <a:endParaRPr lang="en-US" altLang="en-US" sz="1050" dirty="0">
              <a:latin typeface="Calibri" pitchFamily="34" charset="0"/>
              <a:cs typeface="Arial" charset="0"/>
            </a:endParaRPr>
          </a:p>
        </p:txBody>
      </p:sp>
      <p:sp>
        <p:nvSpPr>
          <p:cNvPr id="129" name="Rectangle 41"/>
          <p:cNvSpPr>
            <a:spLocks noChangeArrowheads="1"/>
          </p:cNvSpPr>
          <p:nvPr/>
        </p:nvSpPr>
        <p:spPr bwMode="auto">
          <a:xfrm>
            <a:off x="162358" y="1399456"/>
            <a:ext cx="3048000" cy="590550"/>
          </a:xfrm>
          <a:prstGeom prst="rect">
            <a:avLst/>
          </a:prstGeom>
          <a:noFill/>
          <a:ln w="9525">
            <a:solidFill>
              <a:schemeClr val="tx1"/>
            </a:solidFill>
            <a:miter lim="800000"/>
            <a:headEnd/>
            <a:tailEnd/>
          </a:ln>
        </p:spPr>
        <p:txBody>
          <a:bodyPr anchor="ctr"/>
          <a:lstStyle/>
          <a:p>
            <a:pPr>
              <a:defRPr/>
            </a:pPr>
            <a:r>
              <a:rPr lang="en-US" altLang="en-US" sz="1050" b="1" dirty="0">
                <a:solidFill>
                  <a:srgbClr val="0000FF"/>
                </a:solidFill>
                <a:latin typeface="Calibri" pitchFamily="34" charset="0"/>
                <a:cs typeface="Arial" charset="0"/>
              </a:rPr>
              <a:t>PROBLEM PRESENT </a:t>
            </a:r>
            <a:r>
              <a:rPr lang="en-US" altLang="en-US" sz="1050" b="1" dirty="0" smtClean="0">
                <a:solidFill>
                  <a:srgbClr val="0000FF"/>
                </a:solidFill>
                <a:latin typeface="Calibri" pitchFamily="34" charset="0"/>
                <a:cs typeface="Arial" charset="0"/>
              </a:rPr>
              <a:t>STATUS</a:t>
            </a:r>
            <a:r>
              <a:rPr lang="en-US" altLang="en-US" sz="1050" b="1" dirty="0" smtClean="0">
                <a:latin typeface="Calibri" pitchFamily="34" charset="0"/>
                <a:cs typeface="Arial" charset="0"/>
              </a:rPr>
              <a:t>:: Coolant leakage on </a:t>
            </a:r>
            <a:r>
              <a:rPr lang="en-US" altLang="en-US" sz="1050" b="1" smtClean="0">
                <a:latin typeface="Calibri" pitchFamily="34" charset="0"/>
                <a:cs typeface="Arial" charset="0"/>
              </a:rPr>
              <a:t>shop Flore</a:t>
            </a:r>
            <a:endParaRPr lang="en-US" altLang="en-US" sz="1050" dirty="0">
              <a:latin typeface="Calibri" pitchFamily="34" charset="0"/>
              <a:cs typeface="Arial" charset="0"/>
            </a:endParaRPr>
          </a:p>
        </p:txBody>
      </p:sp>
      <p:sp>
        <p:nvSpPr>
          <p:cNvPr id="130" name="Rectangle 43"/>
          <p:cNvSpPr>
            <a:spLocks noChangeArrowheads="1"/>
          </p:cNvSpPr>
          <p:nvPr/>
        </p:nvSpPr>
        <p:spPr bwMode="auto">
          <a:xfrm>
            <a:off x="3165350" y="1399456"/>
            <a:ext cx="3273425" cy="59055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a:t>
            </a:r>
            <a:r>
              <a:rPr lang="en-US" sz="1050" b="1" dirty="0" smtClean="0">
                <a:latin typeface="Calibri" pitchFamily="34" charset="0"/>
                <a:cs typeface="Calibri" pitchFamily="34" charset="0"/>
              </a:rPr>
              <a:t>:- Coolant leakage </a:t>
            </a:r>
          </a:p>
        </p:txBody>
      </p:sp>
      <p:sp>
        <p:nvSpPr>
          <p:cNvPr id="131" name="Rectangle 44"/>
          <p:cNvSpPr>
            <a:spLocks noChangeArrowheads="1"/>
          </p:cNvSpPr>
          <p:nvPr/>
        </p:nvSpPr>
        <p:spPr bwMode="auto">
          <a:xfrm>
            <a:off x="6443537" y="1466131"/>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132" name="Rectangle 46"/>
          <p:cNvSpPr>
            <a:spLocks noChangeArrowheads="1"/>
          </p:cNvSpPr>
          <p:nvPr/>
        </p:nvSpPr>
        <p:spPr bwMode="auto">
          <a:xfrm>
            <a:off x="6443537" y="1793156"/>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133" name="Rectangle 48"/>
          <p:cNvSpPr>
            <a:spLocks noChangeArrowheads="1"/>
          </p:cNvSpPr>
          <p:nvPr/>
        </p:nvSpPr>
        <p:spPr bwMode="auto">
          <a:xfrm>
            <a:off x="7746875" y="1466131"/>
            <a:ext cx="1217613"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34" name="Rectangle 52"/>
          <p:cNvSpPr>
            <a:spLocks noChangeArrowheads="1"/>
          </p:cNvSpPr>
          <p:nvPr/>
        </p:nvSpPr>
        <p:spPr bwMode="auto">
          <a:xfrm>
            <a:off x="6434012" y="2293218"/>
            <a:ext cx="2514600" cy="620713"/>
          </a:xfrm>
          <a:prstGeom prst="rect">
            <a:avLst/>
          </a:prstGeom>
          <a:noFill/>
          <a:ln w="9525">
            <a:solidFill>
              <a:schemeClr val="tx1"/>
            </a:solidFill>
            <a:miter lim="800000"/>
            <a:headEnd/>
            <a:tailEnd/>
          </a:ln>
          <a:extLst/>
        </p:spPr>
        <p:txBody>
          <a:bodyPr wrap="none" anchor="ctr"/>
          <a:lstStyle/>
          <a:p>
            <a:pPr>
              <a:defRPr/>
            </a:pPr>
            <a:endParaRPr lang="en-US" altLang="en-US" sz="1050" b="1" dirty="0">
              <a:solidFill>
                <a:srgbClr val="0033CC"/>
              </a:solidFill>
              <a:latin typeface="Calibri" pitchFamily="34" charset="0"/>
              <a:cs typeface="Calibri" pitchFamily="34" charset="0"/>
            </a:endParaRPr>
          </a:p>
          <a:p>
            <a:pPr>
              <a:defRPr/>
            </a:pPr>
            <a:r>
              <a:rPr lang="en-US" altLang="en-US" sz="1050" b="1" dirty="0">
                <a:solidFill>
                  <a:srgbClr val="0033CC"/>
                </a:solidFill>
                <a:latin typeface="Calibri" pitchFamily="34" charset="0"/>
                <a:cs typeface="Calibri" pitchFamily="34" charset="0"/>
              </a:rPr>
              <a:t>TEAM </a:t>
            </a:r>
            <a:r>
              <a:rPr lang="en-US" altLang="en-US" sz="1050" b="1" dirty="0" smtClean="0">
                <a:solidFill>
                  <a:srgbClr val="0033CC"/>
                </a:solidFill>
                <a:latin typeface="Calibri" pitchFamily="34" charset="0"/>
                <a:cs typeface="Calibri" pitchFamily="34" charset="0"/>
              </a:rPr>
              <a:t>MEMBERS: </a:t>
            </a:r>
            <a:r>
              <a:rPr lang="en-US" altLang="en-US" sz="1050" b="1" dirty="0">
                <a:solidFill>
                  <a:srgbClr val="0033CC"/>
                </a:solidFill>
                <a:latin typeface="Calibri" pitchFamily="34" charset="0"/>
                <a:cs typeface="Calibri" pitchFamily="34" charset="0"/>
              </a:rPr>
              <a:t>V</a:t>
            </a:r>
            <a:r>
              <a:rPr lang="en-US" altLang="en-US" sz="1050" b="1" dirty="0" smtClean="0">
                <a:solidFill>
                  <a:srgbClr val="0033CC"/>
                </a:solidFill>
                <a:latin typeface="Calibri" pitchFamily="34" charset="0"/>
                <a:cs typeface="Calibri" pitchFamily="34" charset="0"/>
              </a:rPr>
              <a:t>inod  Jadhav, S Wgchoure,</a:t>
            </a:r>
          </a:p>
          <a:p>
            <a:pPr>
              <a:defRPr/>
            </a:pPr>
            <a:r>
              <a:rPr lang="en-US" altLang="en-US" sz="1050" b="1" dirty="0" smtClean="0">
                <a:solidFill>
                  <a:srgbClr val="0033CC"/>
                </a:solidFill>
                <a:latin typeface="Calibri" pitchFamily="34" charset="0"/>
                <a:cs typeface="Calibri" pitchFamily="34" charset="0"/>
              </a:rPr>
              <a:t>Nitin Sutar, Sachin Kdnar</a:t>
            </a:r>
          </a:p>
          <a:p>
            <a:pPr>
              <a:defRPr/>
            </a:pPr>
            <a:endParaRPr lang="en-US" altLang="en-US" sz="1050" b="1" dirty="0">
              <a:solidFill>
                <a:srgbClr val="0033CC"/>
              </a:solidFill>
              <a:latin typeface="Calibri" pitchFamily="34" charset="0"/>
              <a:cs typeface="Calibri" pitchFamily="34" charset="0"/>
            </a:endParaRPr>
          </a:p>
          <a:p>
            <a:pPr>
              <a:defRPr/>
            </a:pPr>
            <a:endParaRPr lang="en-US" altLang="en-US" sz="1050" b="1" dirty="0" smtClean="0">
              <a:solidFill>
                <a:srgbClr val="0033CC"/>
              </a:solidFill>
              <a:latin typeface="Calibri" pitchFamily="34" charset="0"/>
              <a:cs typeface="Calibri" pitchFamily="34" charset="0"/>
            </a:endParaRPr>
          </a:p>
          <a:p>
            <a:pPr>
              <a:defRPr/>
            </a:pPr>
            <a:endParaRPr lang="en-US" altLang="en-US" sz="1050" dirty="0">
              <a:latin typeface="Calibri" pitchFamily="34" charset="0"/>
              <a:cs typeface="Calibri" pitchFamily="34" charset="0"/>
            </a:endParaRPr>
          </a:p>
        </p:txBody>
      </p:sp>
      <p:sp>
        <p:nvSpPr>
          <p:cNvPr id="135" name="Rectangle 55"/>
          <p:cNvSpPr>
            <a:spLocks noChangeArrowheads="1"/>
          </p:cNvSpPr>
          <p:nvPr/>
        </p:nvSpPr>
        <p:spPr bwMode="auto">
          <a:xfrm>
            <a:off x="6449292" y="2947301"/>
            <a:ext cx="2513013" cy="625715"/>
          </a:xfrm>
          <a:prstGeom prst="rect">
            <a:avLst/>
          </a:prstGeom>
          <a:noFill/>
          <a:ln w="9525">
            <a:solidFill>
              <a:schemeClr val="tx1"/>
            </a:solidFill>
            <a:miter lim="800000"/>
            <a:headEnd/>
            <a:tailEnd/>
          </a:ln>
          <a:extLst/>
        </p:spPr>
        <p:txBody>
          <a:bodyPr wrap="none" anchor="ctr"/>
          <a:lstStyle/>
          <a:p>
            <a:pPr>
              <a:defRPr/>
            </a:pPr>
            <a:r>
              <a:rPr lang="en-US" altLang="en-US" sz="1050" b="1" dirty="0">
                <a:solidFill>
                  <a:srgbClr val="0033CC"/>
                </a:solidFill>
                <a:latin typeface="Calibri" pitchFamily="34" charset="0"/>
                <a:cs typeface="Calibri" pitchFamily="34" charset="0"/>
              </a:rPr>
              <a:t>BENEFITS </a:t>
            </a:r>
            <a:r>
              <a:rPr lang="en-US" altLang="en-US" sz="1050" b="1" dirty="0" smtClean="0">
                <a:solidFill>
                  <a:srgbClr val="0033CC"/>
                </a:solidFill>
                <a:latin typeface="Calibri" pitchFamily="34" charset="0"/>
                <a:cs typeface="Calibri" pitchFamily="34" charset="0"/>
              </a:rPr>
              <a:t>:-1) Reduce rejection</a:t>
            </a:r>
          </a:p>
          <a:p>
            <a:pPr>
              <a:defRPr/>
            </a:pPr>
            <a:r>
              <a:rPr lang="en-US" altLang="en-US" sz="1050" b="1" dirty="0">
                <a:solidFill>
                  <a:srgbClr val="0033CC"/>
                </a:solidFill>
                <a:latin typeface="Calibri" pitchFamily="34" charset="0"/>
                <a:cs typeface="Calibri" pitchFamily="34" charset="0"/>
              </a:rPr>
              <a:t> </a:t>
            </a:r>
            <a:r>
              <a:rPr lang="en-US" altLang="en-US" sz="1050" b="1" dirty="0" smtClean="0">
                <a:solidFill>
                  <a:srgbClr val="0033CC"/>
                </a:solidFill>
                <a:latin typeface="Calibri" pitchFamily="34" charset="0"/>
                <a:cs typeface="Calibri" pitchFamily="34" charset="0"/>
              </a:rPr>
              <a:t>                    2) reduce setting time</a:t>
            </a:r>
            <a:endParaRPr lang="en-US" altLang="en-US" sz="1050" b="1" dirty="0">
              <a:solidFill>
                <a:srgbClr val="0033CC"/>
              </a:solidFill>
              <a:latin typeface="Calibri" pitchFamily="34" charset="0"/>
              <a:cs typeface="Calibri" pitchFamily="34" charset="0"/>
            </a:endParaRPr>
          </a:p>
        </p:txBody>
      </p:sp>
      <p:sp>
        <p:nvSpPr>
          <p:cNvPr id="137" name="Rectangle 59"/>
          <p:cNvSpPr>
            <a:spLocks noChangeArrowheads="1"/>
          </p:cNvSpPr>
          <p:nvPr/>
        </p:nvSpPr>
        <p:spPr bwMode="auto">
          <a:xfrm>
            <a:off x="117349" y="6211170"/>
            <a:ext cx="3048000" cy="230187"/>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MANAGER’S SIGN </a:t>
            </a:r>
            <a:r>
              <a:rPr lang="en-US" altLang="en-US" sz="1050" dirty="0">
                <a:solidFill>
                  <a:srgbClr val="0000CC"/>
                </a:solidFill>
                <a:latin typeface="Calibri" pitchFamily="34" charset="0"/>
                <a:cs typeface="Calibri" pitchFamily="34" charset="0"/>
              </a:rPr>
              <a:t>:- </a:t>
            </a:r>
            <a:r>
              <a:rPr lang="en-US" altLang="en-US" sz="1050" dirty="0">
                <a:latin typeface="Calibri" pitchFamily="34" charset="0"/>
                <a:cs typeface="Calibri" pitchFamily="34" charset="0"/>
              </a:rPr>
              <a:t> </a:t>
            </a:r>
            <a:r>
              <a:rPr lang="en-US" altLang="en-US" sz="1050" dirty="0" smtClean="0">
                <a:latin typeface="Calibri" pitchFamily="34" charset="0"/>
                <a:cs typeface="Calibri" pitchFamily="34" charset="0"/>
              </a:rPr>
              <a:t>d y pawar</a:t>
            </a:r>
            <a:endParaRPr lang="en-US" altLang="en-US" sz="1050" dirty="0">
              <a:latin typeface="Calibri" pitchFamily="34" charset="0"/>
              <a:cs typeface="Calibri" pitchFamily="34" charset="0"/>
            </a:endParaRPr>
          </a:p>
        </p:txBody>
      </p:sp>
      <p:sp>
        <p:nvSpPr>
          <p:cNvPr id="138" name="Rectangle 60"/>
          <p:cNvSpPr>
            <a:spLocks noChangeArrowheads="1"/>
          </p:cNvSpPr>
          <p:nvPr/>
        </p:nvSpPr>
        <p:spPr bwMode="auto">
          <a:xfrm>
            <a:off x="117349" y="5971457"/>
            <a:ext cx="3041650" cy="2397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a:t>
            </a:r>
            <a:r>
              <a:rPr lang="en-US" altLang="en-US" sz="1050" b="1" dirty="0" smtClean="0">
                <a:solidFill>
                  <a:srgbClr val="0000CC"/>
                </a:solidFill>
                <a:latin typeface="Calibri" pitchFamily="34" charset="0"/>
                <a:cs typeface="Calibri" pitchFamily="34" charset="0"/>
              </a:rPr>
              <a:t>BY:  Vinod </a:t>
            </a:r>
            <a:r>
              <a:rPr lang="en-US" altLang="en-US" sz="1050" b="1" dirty="0">
                <a:solidFill>
                  <a:srgbClr val="0000CC"/>
                </a:solidFill>
                <a:latin typeface="Calibri" pitchFamily="34" charset="0"/>
                <a:cs typeface="Calibri" pitchFamily="34" charset="0"/>
              </a:rPr>
              <a:t>J</a:t>
            </a:r>
            <a:r>
              <a:rPr lang="en-US" altLang="en-US" sz="1050" b="1" dirty="0" smtClean="0">
                <a:solidFill>
                  <a:srgbClr val="0000CC"/>
                </a:solidFill>
                <a:latin typeface="Calibri" pitchFamily="34" charset="0"/>
                <a:cs typeface="Calibri" pitchFamily="34" charset="0"/>
              </a:rPr>
              <a:t>adhav</a:t>
            </a:r>
            <a:endParaRPr lang="en-US" altLang="en-US" sz="1050" dirty="0">
              <a:solidFill>
                <a:srgbClr val="0033CC"/>
              </a:solidFill>
              <a:latin typeface="Calibri" pitchFamily="34" charset="0"/>
              <a:cs typeface="Calibri" pitchFamily="34" charset="0"/>
            </a:endParaRPr>
          </a:p>
        </p:txBody>
      </p:sp>
      <p:sp>
        <p:nvSpPr>
          <p:cNvPr id="139" name="Rectangle 61"/>
          <p:cNvSpPr>
            <a:spLocks noChangeArrowheads="1"/>
          </p:cNvSpPr>
          <p:nvPr/>
        </p:nvSpPr>
        <p:spPr bwMode="auto">
          <a:xfrm>
            <a:off x="117350" y="5742856"/>
            <a:ext cx="3046413"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a:t>
            </a:r>
            <a:r>
              <a:rPr lang="en-US" altLang="en-US" sz="1050" b="1" dirty="0" smtClean="0">
                <a:solidFill>
                  <a:srgbClr val="0000CC"/>
                </a:solidFill>
                <a:latin typeface="Calibri" pitchFamily="34" charset="0"/>
                <a:cs typeface="Calibri" pitchFamily="34" charset="0"/>
              </a:rPr>
              <a:t>DATE: 28/11/2016</a:t>
            </a:r>
            <a:endParaRPr lang="en-US" altLang="en-US" sz="1050" dirty="0">
              <a:latin typeface="Calibri" pitchFamily="34" charset="0"/>
              <a:cs typeface="Calibri" pitchFamily="34" charset="0"/>
            </a:endParaRPr>
          </a:p>
        </p:txBody>
      </p:sp>
      <p:sp>
        <p:nvSpPr>
          <p:cNvPr id="140" name="Rectangle 62"/>
          <p:cNvSpPr>
            <a:spLocks noChangeArrowheads="1"/>
          </p:cNvSpPr>
          <p:nvPr/>
        </p:nvSpPr>
        <p:spPr bwMode="auto">
          <a:xfrm>
            <a:off x="123699" y="3837856"/>
            <a:ext cx="3049588" cy="1524000"/>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cs typeface="Arial" charset="0"/>
              </a:rPr>
              <a:t>WHY - WHY ANALYSIS :-</a:t>
            </a:r>
            <a:r>
              <a:rPr lang="en-US" altLang="en-US" sz="1050" b="1" dirty="0">
                <a:solidFill>
                  <a:srgbClr val="0000FF"/>
                </a:solidFill>
                <a:latin typeface="Calibri" pitchFamily="34" charset="0"/>
                <a:cs typeface="Arial" charset="0"/>
              </a:rPr>
              <a:t> </a:t>
            </a:r>
          </a:p>
          <a:p>
            <a:pPr>
              <a:defRPr/>
            </a:pPr>
            <a:r>
              <a:rPr lang="en-US" altLang="en-US" sz="1050" b="1" dirty="0">
                <a:solidFill>
                  <a:srgbClr val="0000FF"/>
                </a:solidFill>
                <a:latin typeface="Calibri" pitchFamily="34" charset="0"/>
                <a:cs typeface="Arial" charset="0"/>
              </a:rPr>
              <a:t>Why1</a:t>
            </a:r>
            <a:r>
              <a:rPr lang="en-US" sz="1050" b="1" dirty="0">
                <a:solidFill>
                  <a:srgbClr val="0000CC"/>
                </a:solidFill>
                <a:latin typeface="Calibri" pitchFamily="34" charset="0"/>
                <a:cs typeface="Arial" charset="0"/>
              </a:rPr>
              <a:t> </a:t>
            </a:r>
            <a:r>
              <a:rPr lang="en-US" sz="1050" b="1" dirty="0" smtClean="0">
                <a:solidFill>
                  <a:srgbClr val="0033CC"/>
                </a:solidFill>
                <a:latin typeface="Calibri" pitchFamily="34" charset="0"/>
                <a:cs typeface="Arial" charset="0"/>
              </a:rPr>
              <a:t>:-</a:t>
            </a:r>
            <a:r>
              <a:rPr lang="en-US" sz="1050" b="1" dirty="0">
                <a:latin typeface="Calibri" pitchFamily="34" charset="0"/>
                <a:cs typeface="Calibri" pitchFamily="34" charset="0"/>
              </a:rPr>
              <a:t>Coolant </a:t>
            </a:r>
            <a:r>
              <a:rPr lang="en-US" sz="1050" b="1" dirty="0" smtClean="0">
                <a:latin typeface="Calibri" pitchFamily="34" charset="0"/>
                <a:cs typeface="Calibri" pitchFamily="34" charset="0"/>
              </a:rPr>
              <a:t>leakage</a:t>
            </a:r>
          </a:p>
          <a:p>
            <a:pPr>
              <a:defRPr/>
            </a:pPr>
            <a:r>
              <a:rPr lang="en-US" altLang="en-US" sz="1050" b="1" dirty="0" smtClean="0">
                <a:solidFill>
                  <a:srgbClr val="0000FF"/>
                </a:solidFill>
                <a:latin typeface="Calibri" pitchFamily="34" charset="0"/>
                <a:cs typeface="Arial" charset="0"/>
              </a:rPr>
              <a:t>Why3: Machine coolant tank &amp; machine body gap</a:t>
            </a:r>
          </a:p>
          <a:p>
            <a:pPr>
              <a:defRPr/>
            </a:pPr>
            <a:r>
              <a:rPr lang="en-US" sz="1050" b="1" dirty="0" smtClean="0">
                <a:solidFill>
                  <a:srgbClr val="0000CC"/>
                </a:solidFill>
                <a:latin typeface="Calibri" pitchFamily="34" charset="0"/>
                <a:cs typeface="Arial" charset="0"/>
              </a:rPr>
              <a:t> </a:t>
            </a:r>
            <a:r>
              <a:rPr lang="en-US" altLang="en-US" sz="1050" b="1" dirty="0" smtClean="0">
                <a:solidFill>
                  <a:srgbClr val="0000FF"/>
                </a:solidFill>
                <a:latin typeface="Calibri" pitchFamily="34" charset="0"/>
                <a:cs typeface="Arial" charset="0"/>
              </a:rPr>
              <a:t>Why4: coolant leakage in gap</a:t>
            </a:r>
          </a:p>
          <a:p>
            <a:pPr>
              <a:defRPr/>
            </a:pPr>
            <a:r>
              <a:rPr lang="en-US" altLang="en-US" sz="1050" b="1" dirty="0" smtClean="0">
                <a:solidFill>
                  <a:srgbClr val="0000FF"/>
                </a:solidFill>
                <a:latin typeface="Calibri" pitchFamily="34" charset="0"/>
                <a:cs typeface="Arial" charset="0"/>
              </a:rPr>
              <a:t> Why5: Provide Gard between gap</a:t>
            </a:r>
          </a:p>
        </p:txBody>
      </p:sp>
      <p:sp>
        <p:nvSpPr>
          <p:cNvPr id="141" name="Rectangle 63"/>
          <p:cNvSpPr>
            <a:spLocks noChangeArrowheads="1"/>
          </p:cNvSpPr>
          <p:nvPr/>
        </p:nvSpPr>
        <p:spPr bwMode="auto">
          <a:xfrm>
            <a:off x="3170113" y="3837857"/>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RESULT </a:t>
            </a:r>
            <a:r>
              <a:rPr lang="en-US" altLang="en-US" sz="1050" b="1" dirty="0" smtClean="0">
                <a:solidFill>
                  <a:srgbClr val="0000CC"/>
                </a:solidFill>
                <a:latin typeface="Calibri" pitchFamily="34" charset="0"/>
                <a:cs typeface="Calibri" pitchFamily="34" charset="0"/>
              </a:rPr>
              <a:t>:- Reduce coolant leakage</a:t>
            </a:r>
          </a:p>
          <a:p>
            <a:pPr>
              <a:defRPr/>
            </a:pPr>
            <a:r>
              <a:rPr lang="en-US" altLang="en-US" sz="1050" b="1" dirty="0">
                <a:solidFill>
                  <a:srgbClr val="0000CC"/>
                </a:solidFill>
                <a:latin typeface="Calibri" pitchFamily="34" charset="0"/>
                <a:cs typeface="Calibri" pitchFamily="34" charset="0"/>
              </a:rPr>
              <a:t> </a:t>
            </a:r>
            <a:r>
              <a:rPr lang="en-US" altLang="en-US" sz="1050" b="1" dirty="0" smtClean="0">
                <a:solidFill>
                  <a:srgbClr val="0000CC"/>
                </a:solidFill>
                <a:latin typeface="Calibri" pitchFamily="34" charset="0"/>
                <a:cs typeface="Calibri" pitchFamily="34" charset="0"/>
              </a:rPr>
              <a:t>                   Save </a:t>
            </a:r>
            <a:r>
              <a:rPr lang="en-US" altLang="en-US" sz="1050" b="1" smtClean="0">
                <a:solidFill>
                  <a:srgbClr val="0000CC"/>
                </a:solidFill>
                <a:latin typeface="Calibri" pitchFamily="34" charset="0"/>
                <a:cs typeface="Calibri" pitchFamily="34" charset="0"/>
              </a:rPr>
              <a:t>coolant oil</a:t>
            </a:r>
            <a:endParaRPr lang="en-US" altLang="en-US" sz="1050" b="1" dirty="0">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p:txBody>
      </p:sp>
      <p:sp>
        <p:nvSpPr>
          <p:cNvPr id="142" name="Rectangle 85"/>
          <p:cNvSpPr>
            <a:spLocks noChangeArrowheads="1"/>
          </p:cNvSpPr>
          <p:nvPr/>
        </p:nvSpPr>
        <p:spPr bwMode="auto">
          <a:xfrm>
            <a:off x="6443537" y="3533056"/>
            <a:ext cx="2513012" cy="2286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143" name="Line 83"/>
          <p:cNvSpPr>
            <a:spLocks noChangeShapeType="1"/>
          </p:cNvSpPr>
          <p:nvPr/>
        </p:nvSpPr>
        <p:spPr bwMode="auto">
          <a:xfrm>
            <a:off x="6291137" y="2159870"/>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4" name="Line 86"/>
          <p:cNvSpPr>
            <a:spLocks noChangeShapeType="1"/>
          </p:cNvSpPr>
          <p:nvPr/>
        </p:nvSpPr>
        <p:spPr bwMode="auto">
          <a:xfrm>
            <a:off x="6291137" y="2085256"/>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5" name="Line 87"/>
          <p:cNvSpPr>
            <a:spLocks noChangeShapeType="1"/>
          </p:cNvSpPr>
          <p:nvPr/>
        </p:nvSpPr>
        <p:spPr bwMode="auto">
          <a:xfrm>
            <a:off x="6291137" y="2332906"/>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6" name="Rectangle 88"/>
          <p:cNvSpPr>
            <a:spLocks noChangeArrowheads="1"/>
          </p:cNvSpPr>
          <p:nvPr/>
        </p:nvSpPr>
        <p:spPr bwMode="auto">
          <a:xfrm>
            <a:off x="6443537" y="3761656"/>
            <a:ext cx="2513012" cy="1322388"/>
          </a:xfrm>
          <a:prstGeom prst="rect">
            <a:avLst/>
          </a:prstGeom>
          <a:noFill/>
          <a:ln>
            <a:solidFill>
              <a:schemeClr val="tx1"/>
            </a:solidFill>
          </a:ln>
          <a:extLst/>
        </p:spPr>
        <p:txBody>
          <a:bodyPr/>
          <a:lstStyle/>
          <a:p>
            <a:pPr>
              <a:defRPr/>
            </a:pPr>
            <a:r>
              <a:rPr lang="en-US" sz="1050" b="1" dirty="0">
                <a:solidFill>
                  <a:srgbClr val="0000CC"/>
                </a:solidFill>
                <a:latin typeface="Calibri"/>
                <a:cs typeface="Arial" charset="0"/>
              </a:rPr>
              <a:t>WHAT TO DO</a:t>
            </a:r>
            <a:r>
              <a:rPr lang="en-US" sz="1050" b="1" dirty="0" smtClean="0">
                <a:solidFill>
                  <a:srgbClr val="0000CC"/>
                </a:solidFill>
                <a:latin typeface="Calibri"/>
                <a:cs typeface="Arial" charset="0"/>
              </a:rPr>
              <a:t>:-Close leakage</a:t>
            </a:r>
            <a:endParaRPr lang="en-US" sz="1050" dirty="0">
              <a:latin typeface="Arial" charset="0"/>
              <a:cs typeface="Arial" charset="0"/>
            </a:endParaRPr>
          </a:p>
          <a:p>
            <a:pPr>
              <a:defRPr/>
            </a:pP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HOW TO </a:t>
            </a:r>
            <a:r>
              <a:rPr lang="en-US" sz="1050" b="1" dirty="0" smtClean="0">
                <a:solidFill>
                  <a:srgbClr val="0000CC"/>
                </a:solidFill>
                <a:latin typeface="Calibri"/>
                <a:cs typeface="Arial" charset="0"/>
              </a:rPr>
              <a:t>DO:</a:t>
            </a:r>
            <a:r>
              <a:rPr lang="en-US" sz="1050" b="1" dirty="0" smtClean="0">
                <a:solidFill>
                  <a:srgbClr val="0033CC"/>
                </a:solidFill>
                <a:latin typeface="Calibri" pitchFamily="34" charset="0"/>
                <a:cs typeface="Calibri" pitchFamily="34" charset="0"/>
              </a:rPr>
              <a:t> </a:t>
            </a:r>
            <a:r>
              <a:rPr lang="en-US" sz="1050" b="1" dirty="0">
                <a:solidFill>
                  <a:srgbClr val="0033CC"/>
                </a:solidFill>
                <a:latin typeface="Calibri" pitchFamily="34" charset="0"/>
                <a:cs typeface="Calibri" pitchFamily="34" charset="0"/>
              </a:rPr>
              <a:t>Provide </a:t>
            </a:r>
            <a:r>
              <a:rPr lang="en-US" sz="1050" b="1" dirty="0" smtClean="0">
                <a:solidFill>
                  <a:srgbClr val="0033CC"/>
                </a:solidFill>
                <a:latin typeface="Calibri" pitchFamily="34" charset="0"/>
                <a:cs typeface="Calibri" pitchFamily="34" charset="0"/>
              </a:rPr>
              <a:t>Gard </a:t>
            </a:r>
            <a:r>
              <a:rPr lang="en-US" sz="1050" b="1" dirty="0">
                <a:solidFill>
                  <a:srgbClr val="0033CC"/>
                </a:solidFill>
                <a:latin typeface="Calibri" pitchFamily="34" charset="0"/>
                <a:cs typeface="Calibri" pitchFamily="34" charset="0"/>
              </a:rPr>
              <a:t>on coolant tank</a:t>
            </a: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FREQUENCY </a:t>
            </a:r>
            <a:r>
              <a:rPr lang="en-US" sz="1050" b="1" dirty="0" smtClean="0">
                <a:solidFill>
                  <a:srgbClr val="0000CC"/>
                </a:solidFill>
                <a:latin typeface="Calibri"/>
                <a:cs typeface="Arial" charset="0"/>
              </a:rPr>
              <a:t>:-</a:t>
            </a:r>
            <a:endParaRPr lang="en-US" sz="1050" dirty="0">
              <a:latin typeface="Arial" charset="0"/>
              <a:cs typeface="Arial" charset="0"/>
            </a:endParaRPr>
          </a:p>
        </p:txBody>
      </p:sp>
      <p:sp>
        <p:nvSpPr>
          <p:cNvPr id="147" name="TextBox 4"/>
          <p:cNvSpPr txBox="1">
            <a:spLocks noChangeArrowheads="1"/>
          </p:cNvSpPr>
          <p:nvPr/>
        </p:nvSpPr>
        <p:spPr bwMode="auto">
          <a:xfrm>
            <a:off x="1147638" y="415206"/>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a:solidFill>
                  <a:srgbClr val="000000"/>
                </a:solidFill>
                <a:latin typeface="Calibri" pitchFamily="34" charset="0"/>
                <a:cs typeface="Calibri" pitchFamily="34" charset="0"/>
              </a:rPr>
              <a:t>P15</a:t>
            </a:r>
          </a:p>
        </p:txBody>
      </p:sp>
      <p:sp>
        <p:nvSpPr>
          <p:cNvPr id="148" name="Rectangle 82"/>
          <p:cNvSpPr>
            <a:spLocks noChangeArrowheads="1"/>
          </p:cNvSpPr>
          <p:nvPr/>
        </p:nvSpPr>
        <p:spPr bwMode="auto">
          <a:xfrm>
            <a:off x="117349" y="5361856"/>
            <a:ext cx="3048000" cy="381000"/>
          </a:xfrm>
          <a:prstGeom prst="rect">
            <a:avLst/>
          </a:prstGeom>
          <a:noFill/>
          <a:ln w="9525">
            <a:solidFill>
              <a:schemeClr val="tx1"/>
            </a:solidFill>
            <a:miter lim="800000"/>
            <a:headEnd/>
            <a:tailEnd/>
          </a:ln>
        </p:spPr>
        <p:txBody>
          <a:bodyPr/>
          <a:lstStyle/>
          <a:p>
            <a:pPr>
              <a:defRPr/>
            </a:pPr>
            <a:r>
              <a:rPr lang="en-US" sz="1050" b="1" dirty="0">
                <a:solidFill>
                  <a:srgbClr val="FF0000"/>
                </a:solidFill>
                <a:latin typeface="Calibri" pitchFamily="34" charset="0"/>
                <a:cs typeface="Arial" charset="0"/>
              </a:rPr>
              <a:t>ROOT CAUSE </a:t>
            </a:r>
            <a:r>
              <a:rPr lang="en-US" sz="1050" b="1" dirty="0">
                <a:latin typeface="Calibri" pitchFamily="34" charset="0"/>
                <a:cs typeface="Calibri" pitchFamily="34" charset="0"/>
              </a:rPr>
              <a:t>Coolant leakage </a:t>
            </a:r>
            <a:r>
              <a:rPr lang="en-US" sz="1050" b="1" dirty="0" smtClean="0">
                <a:solidFill>
                  <a:srgbClr val="FF0000"/>
                </a:solidFill>
                <a:latin typeface="Calibri" pitchFamily="34" charset="0"/>
                <a:cs typeface="Arial" charset="0"/>
              </a:rPr>
              <a:t>:</a:t>
            </a:r>
            <a:endParaRPr lang="en-US" altLang="en-US" sz="1050" dirty="0">
              <a:latin typeface="Calibri" pitchFamily="34" charset="0"/>
              <a:cs typeface="Arial" charset="0"/>
            </a:endParaRPr>
          </a:p>
        </p:txBody>
      </p:sp>
      <p:cxnSp>
        <p:nvCxnSpPr>
          <p:cNvPr id="149" name="Straight Connector 148"/>
          <p:cNvCxnSpPr/>
          <p:nvPr/>
        </p:nvCxnSpPr>
        <p:spPr>
          <a:xfrm>
            <a:off x="117349" y="6657256"/>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0" name="Slide Number Placeholder 3"/>
          <p:cNvSpPr>
            <a:spLocks noGrp="1"/>
          </p:cNvSpPr>
          <p:nvPr>
            <p:ph type="sldNum" sz="quarter" idx="10"/>
          </p:nvPr>
        </p:nvSpPr>
        <p:spPr>
          <a:xfrm>
            <a:off x="8575549" y="6657256"/>
            <a:ext cx="3048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7A8B24-C6CD-4D26-852A-400E11E1B947}" type="slidenum">
              <a:rPr lang="en-US" altLang="en-US"/>
              <a:pPr/>
              <a:t>1</a:t>
            </a:fld>
            <a:endParaRPr lang="en-US" altLang="en-US"/>
          </a:p>
        </p:txBody>
      </p:sp>
      <p:sp>
        <p:nvSpPr>
          <p:cNvPr id="151" name="Rectangle 47"/>
          <p:cNvSpPr>
            <a:spLocks noChangeArrowheads="1"/>
          </p:cNvSpPr>
          <p:nvPr/>
        </p:nvSpPr>
        <p:spPr bwMode="auto">
          <a:xfrm>
            <a:off x="6443537" y="2131294"/>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152" name="Rectangle 51"/>
          <p:cNvSpPr>
            <a:spLocks noChangeArrowheads="1"/>
          </p:cNvSpPr>
          <p:nvPr/>
        </p:nvSpPr>
        <p:spPr bwMode="auto">
          <a:xfrm>
            <a:off x="7738937" y="2136056"/>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17.12.2016</a:t>
            </a:r>
            <a:endParaRPr lang="en-US" sz="1050" dirty="0">
              <a:solidFill>
                <a:prstClr val="black"/>
              </a:solidFill>
              <a:latin typeface="Calibri" pitchFamily="34" charset="0"/>
              <a:cs typeface="Calibri" pitchFamily="34" charset="0"/>
            </a:endParaRPr>
          </a:p>
        </p:txBody>
      </p:sp>
      <p:sp>
        <p:nvSpPr>
          <p:cNvPr id="153" name="Rectangle 47"/>
          <p:cNvSpPr>
            <a:spLocks noChangeArrowheads="1"/>
          </p:cNvSpPr>
          <p:nvPr/>
        </p:nvSpPr>
        <p:spPr bwMode="auto">
          <a:xfrm>
            <a:off x="6443537" y="1977306"/>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TDC </a:t>
            </a:r>
          </a:p>
        </p:txBody>
      </p:sp>
      <p:sp>
        <p:nvSpPr>
          <p:cNvPr id="155" name="Rectangle 51"/>
          <p:cNvSpPr>
            <a:spLocks noChangeArrowheads="1"/>
          </p:cNvSpPr>
          <p:nvPr/>
        </p:nvSpPr>
        <p:spPr bwMode="auto">
          <a:xfrm>
            <a:off x="7738937" y="1977306"/>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56" name="Rectangle 45"/>
          <p:cNvSpPr>
            <a:spLocks noChangeArrowheads="1"/>
          </p:cNvSpPr>
          <p:nvPr/>
        </p:nvSpPr>
        <p:spPr bwMode="auto">
          <a:xfrm>
            <a:off x="6443537" y="1618531"/>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157" name="Rectangle 49"/>
          <p:cNvSpPr>
            <a:spLocks noChangeArrowheads="1"/>
          </p:cNvSpPr>
          <p:nvPr/>
        </p:nvSpPr>
        <p:spPr bwMode="auto">
          <a:xfrm>
            <a:off x="7738937" y="1618531"/>
            <a:ext cx="1217612"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0</a:t>
            </a:r>
          </a:p>
        </p:txBody>
      </p:sp>
      <p:sp>
        <p:nvSpPr>
          <p:cNvPr id="158" name="Rounded Rectangle 95"/>
          <p:cNvSpPr>
            <a:spLocks noChangeArrowheads="1"/>
          </p:cNvSpPr>
          <p:nvPr/>
        </p:nvSpPr>
        <p:spPr bwMode="auto">
          <a:xfrm>
            <a:off x="5524374" y="3506070"/>
            <a:ext cx="914400" cy="280987"/>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After</a:t>
            </a:r>
          </a:p>
        </p:txBody>
      </p:sp>
      <p:sp>
        <p:nvSpPr>
          <p:cNvPr id="159" name="Rounded Rectangle 96"/>
          <p:cNvSpPr>
            <a:spLocks noChangeArrowheads="1"/>
          </p:cNvSpPr>
          <p:nvPr/>
        </p:nvSpPr>
        <p:spPr bwMode="auto">
          <a:xfrm>
            <a:off x="152274" y="3517181"/>
            <a:ext cx="914400" cy="280988"/>
          </a:xfrm>
          <a:prstGeom prst="roundRect">
            <a:avLst>
              <a:gd name="adj" fmla="val 16667"/>
            </a:avLst>
          </a:prstGeom>
          <a:solidFill>
            <a:srgbClr val="FF0000"/>
          </a:solidFill>
          <a:ln>
            <a:noFill/>
          </a:ln>
          <a:extLst/>
        </p:spPr>
        <p:txBody>
          <a:bodyPr>
            <a:spAutoFit/>
          </a:bodyPr>
          <a:lstStyle/>
          <a:p>
            <a:pPr algn="ctr" eaLnBrk="1" hangingPunct="1">
              <a:defRPr/>
            </a:pPr>
            <a:r>
              <a:rPr lang="en-US" altLang="en-US" sz="1050" dirty="0">
                <a:latin typeface="Calibri" pitchFamily="34" charset="0"/>
                <a:cs typeface="Calibri" pitchFamily="34" charset="0"/>
              </a:rPr>
              <a:t>Before</a:t>
            </a:r>
          </a:p>
        </p:txBody>
      </p:sp>
      <p:sp>
        <p:nvSpPr>
          <p:cNvPr id="160" name="Rectangle 34"/>
          <p:cNvSpPr>
            <a:spLocks noChangeArrowheads="1"/>
          </p:cNvSpPr>
          <p:nvPr/>
        </p:nvSpPr>
        <p:spPr bwMode="auto">
          <a:xfrm>
            <a:off x="5676774" y="637456"/>
            <a:ext cx="304800" cy="152400"/>
          </a:xfrm>
          <a:prstGeom prst="rect">
            <a:avLst/>
          </a:prstGeom>
          <a:solidFill>
            <a:srgbClr val="00B050"/>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B</a:t>
            </a:r>
          </a:p>
        </p:txBody>
      </p:sp>
      <p:graphicFrame>
        <p:nvGraphicFramePr>
          <p:cNvPr id="161" name="Table 160"/>
          <p:cNvGraphicFramePr>
            <a:graphicFrameLocks noGrp="1"/>
          </p:cNvGraphicFramePr>
          <p:nvPr>
            <p:extLst>
              <p:ext uri="{D42A27DB-BD31-4B8C-83A1-F6EECF244321}">
                <p14:modId xmlns:p14="http://schemas.microsoft.com/office/powerpoint/2010/main" val="464135650"/>
              </p:ext>
            </p:extLst>
          </p:nvPr>
        </p:nvGraphicFramePr>
        <p:xfrm>
          <a:off x="6443538" y="5084045"/>
          <a:ext cx="2426872" cy="1642044"/>
        </p:xfrm>
        <a:graphic>
          <a:graphicData uri="http://schemas.openxmlformats.org/drawingml/2006/table">
            <a:tbl>
              <a:tblPr firstRow="1" bandRow="1">
                <a:tableStyleId>{5C22544A-7EE6-4342-B048-85BDC9FD1C3A}</a:tableStyleId>
              </a:tblPr>
              <a:tblGrid>
                <a:gridCol w="303212"/>
                <a:gridCol w="457200"/>
                <a:gridCol w="533400"/>
                <a:gridCol w="718822"/>
                <a:gridCol w="414238"/>
              </a:tblGrid>
              <a:tr h="295331">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3779">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4614">
                <a:tc>
                  <a:txBody>
                    <a:bodyPr/>
                    <a:lstStyle/>
                    <a:p>
                      <a:pPr algn="ctr"/>
                      <a:endParaRPr lang="en-US" sz="700" dirty="0" smtClean="0">
                        <a:latin typeface="Arial" panose="020B0604020202020204" pitchFamily="34" charset="0"/>
                        <a:cs typeface="Arial" panose="020B0604020202020204" pitchFamily="34" charset="0"/>
                      </a:endParaRPr>
                    </a:p>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9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7901">
                <a:tc>
                  <a:txBody>
                    <a:bodyPr/>
                    <a:lstStyle/>
                    <a:p>
                      <a:r>
                        <a:rPr lang="en-US" sz="700" dirty="0" smtClean="0">
                          <a:latin typeface="Arial" panose="020B0604020202020204" pitchFamily="34" charset="0"/>
                          <a:cs typeface="Arial" panose="020B0604020202020204" pitchFamily="34" charset="0"/>
                        </a:rPr>
                        <a:t>2</a:t>
                      </a:r>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162" name="Picture 2" descr="F:\DCIM\Camera\IMG_20161213_072245.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10358" y="2003498"/>
            <a:ext cx="3201239" cy="1490089"/>
          </a:xfrm>
          <a:prstGeom prst="rect">
            <a:avLst/>
          </a:prstGeom>
          <a:noFill/>
          <a:extLst>
            <a:ext uri="{909E8E84-426E-40DD-AFC4-6F175D3DCCD1}">
              <a14:hiddenFill xmlns:a14="http://schemas.microsoft.com/office/drawing/2010/main">
                <a:solidFill>
                  <a:srgbClr val="FFFFFF"/>
                </a:solidFill>
              </a14:hiddenFill>
            </a:ext>
          </a:extLst>
        </p:spPr>
      </p:pic>
      <p:pic>
        <p:nvPicPr>
          <p:cNvPr id="163" name="Picture 3" descr="F:\DCIM\Camera\IMG_20161213_07231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2357" y="2003499"/>
            <a:ext cx="2996641" cy="1490089"/>
          </a:xfrm>
          <a:prstGeom prst="rect">
            <a:avLst/>
          </a:prstGeom>
          <a:noFill/>
          <a:extLst>
            <a:ext uri="{909E8E84-426E-40DD-AFC4-6F175D3DCCD1}">
              <a14:hiddenFill xmlns:a14="http://schemas.microsoft.com/office/drawing/2010/main">
                <a:solidFill>
                  <a:srgbClr val="FFFFFF"/>
                </a:solidFill>
              </a14:hiddenFill>
            </a:ext>
          </a:extLst>
        </p:spPr>
      </p:pic>
      <p:sp>
        <p:nvSpPr>
          <p:cNvPr id="80" name="Rectangle 49"/>
          <p:cNvSpPr>
            <a:spLocks noChangeArrowheads="1"/>
          </p:cNvSpPr>
          <p:nvPr/>
        </p:nvSpPr>
        <p:spPr bwMode="auto">
          <a:xfrm>
            <a:off x="7740352" y="1772816"/>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012.11.2016</a:t>
            </a:r>
            <a:endParaRPr lang="en-US" sz="1050" dirty="0">
              <a:solidFill>
                <a:prstClr val="black"/>
              </a:solidFill>
              <a:latin typeface="Calibri" pitchFamily="34" charset="0"/>
              <a:cs typeface="Calibri" pitchFamily="34" charset="0"/>
            </a:endParaRPr>
          </a:p>
        </p:txBody>
      </p:sp>
    </p:spTree>
    <p:extLst>
      <p:ext uri="{BB962C8B-B14F-4D97-AF65-F5344CB8AC3E}">
        <p14:creationId xmlns:p14="http://schemas.microsoft.com/office/powerpoint/2010/main" val="2688575441"/>
      </p:ext>
    </p:extLst>
  </p:cSld>
  <p:clrMapOvr>
    <a:masterClrMapping/>
  </p:clrMapOvr>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TotalTime>
  <Words>225</Words>
  <Application>Microsoft Office PowerPoint</Application>
  <PresentationFormat>On-screen Show (4:3)</PresentationFormat>
  <Paragraphs>77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85</cp:revision>
  <cp:lastPrinted>2016-09-27T09:28:05Z</cp:lastPrinted>
  <dcterms:created xsi:type="dcterms:W3CDTF">2006-08-16T00:00:00Z</dcterms:created>
  <dcterms:modified xsi:type="dcterms:W3CDTF">2017-01-07T10:51:30Z</dcterms:modified>
</cp:coreProperties>
</file>